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4" r:id="rId5"/>
    <p:sldId id="263" r:id="rId6"/>
    <p:sldId id="265" r:id="rId7"/>
    <p:sldId id="268" r:id="rId8"/>
    <p:sldId id="26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FDAF1-567D-4E50-ACE3-3411EFC3739F}" v="8" dt="2023-03-22T09:05:51.06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68" autoAdjust="0"/>
  </p:normalViewPr>
  <p:slideViewPr>
    <p:cSldViewPr snapToGrid="0">
      <p:cViewPr varScale="1">
        <p:scale>
          <a:sx n="75" d="100"/>
          <a:sy n="75" d="100"/>
        </p:scale>
        <p:origin x="9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ECCFDAF1-567D-4E50-ACE3-3411EFC3739F}"/>
    <pc:docChg chg="undo redo custSel addSld delSld modSld">
      <pc:chgData name="Thomas Noordeloos" userId="df9f46e9-7760-4f6a-814f-9e8180d7b46a" providerId="ADAL" clId="{ECCFDAF1-567D-4E50-ACE3-3411EFC3739F}" dt="2023-03-22T09:18:45.146" v="714" actId="20577"/>
      <pc:docMkLst>
        <pc:docMk/>
      </pc:docMkLst>
      <pc:sldChg chg="del">
        <pc:chgData name="Thomas Noordeloos" userId="df9f46e9-7760-4f6a-814f-9e8180d7b46a" providerId="ADAL" clId="{ECCFDAF1-567D-4E50-ACE3-3411EFC3739F}" dt="2023-03-22T08:17:24.880" v="53" actId="47"/>
        <pc:sldMkLst>
          <pc:docMk/>
          <pc:sldMk cId="3953391738" sldId="257"/>
        </pc:sldMkLst>
      </pc:sldChg>
      <pc:sldChg chg="modSp mod">
        <pc:chgData name="Thomas Noordeloos" userId="df9f46e9-7760-4f6a-814f-9e8180d7b46a" providerId="ADAL" clId="{ECCFDAF1-567D-4E50-ACE3-3411EFC3739F}" dt="2023-03-22T08:50:19.533" v="540" actId="20577"/>
        <pc:sldMkLst>
          <pc:docMk/>
          <pc:sldMk cId="2859079353" sldId="263"/>
        </pc:sldMkLst>
        <pc:spChg chg="mod">
          <ac:chgData name="Thomas Noordeloos" userId="df9f46e9-7760-4f6a-814f-9e8180d7b46a" providerId="ADAL" clId="{ECCFDAF1-567D-4E50-ACE3-3411EFC3739F}" dt="2023-03-22T08:50:19.533" v="540" actId="20577"/>
          <ac:spMkLst>
            <pc:docMk/>
            <pc:sldMk cId="2859079353" sldId="263"/>
            <ac:spMk id="6" creationId="{81B96BA2-902A-4078-8942-E8A2417A9A29}"/>
          </ac:spMkLst>
        </pc:spChg>
        <pc:graphicFrameChg chg="mod modGraphic">
          <ac:chgData name="Thomas Noordeloos" userId="df9f46e9-7760-4f6a-814f-9e8180d7b46a" providerId="ADAL" clId="{ECCFDAF1-567D-4E50-ACE3-3411EFC3739F}" dt="2023-03-22T08:14:17.926" v="52" actId="108"/>
          <ac:graphicFrameMkLst>
            <pc:docMk/>
            <pc:sldMk cId="2859079353" sldId="263"/>
            <ac:graphicFrameMk id="7" creationId="{E301E4D4-09EB-42FE-AC70-36D3DFBAE62B}"/>
          </ac:graphicFrameMkLst>
        </pc:graphicFrameChg>
      </pc:sldChg>
      <pc:sldChg chg="addSp delSp modSp add del mod">
        <pc:chgData name="Thomas Noordeloos" userId="df9f46e9-7760-4f6a-814f-9e8180d7b46a" providerId="ADAL" clId="{ECCFDAF1-567D-4E50-ACE3-3411EFC3739F}" dt="2023-03-22T09:05:51.066" v="711" actId="1076"/>
        <pc:sldMkLst>
          <pc:docMk/>
          <pc:sldMk cId="1934081457" sldId="265"/>
        </pc:sldMkLst>
        <pc:spChg chg="mod">
          <ac:chgData name="Thomas Noordeloos" userId="df9f46e9-7760-4f6a-814f-9e8180d7b46a" providerId="ADAL" clId="{ECCFDAF1-567D-4E50-ACE3-3411EFC3739F}" dt="2023-03-22T09:03:19.558" v="597" actId="20577"/>
          <ac:spMkLst>
            <pc:docMk/>
            <pc:sldMk cId="1934081457" sldId="265"/>
            <ac:spMk id="2" creationId="{F8390FF1-E0CD-4EC6-A60A-28D96FA1FB39}"/>
          </ac:spMkLst>
        </pc:spChg>
        <pc:spChg chg="mod">
          <ac:chgData name="Thomas Noordeloos" userId="df9f46e9-7760-4f6a-814f-9e8180d7b46a" providerId="ADAL" clId="{ECCFDAF1-567D-4E50-ACE3-3411EFC3739F}" dt="2023-03-22T09:05:13.952" v="707"/>
          <ac:spMkLst>
            <pc:docMk/>
            <pc:sldMk cId="1934081457" sldId="265"/>
            <ac:spMk id="3" creationId="{FE061E99-6C24-4391-92D8-B21595584FA9}"/>
          </ac:spMkLst>
        </pc:spChg>
        <pc:picChg chg="add mod">
          <ac:chgData name="Thomas Noordeloos" userId="df9f46e9-7760-4f6a-814f-9e8180d7b46a" providerId="ADAL" clId="{ECCFDAF1-567D-4E50-ACE3-3411EFC3739F}" dt="2023-03-22T09:05:51.066" v="711" actId="1076"/>
          <ac:picMkLst>
            <pc:docMk/>
            <pc:sldMk cId="1934081457" sldId="265"/>
            <ac:picMk id="4" creationId="{ADACA459-52BC-01D9-9098-6BABA053F38B}"/>
          </ac:picMkLst>
        </pc:picChg>
        <pc:picChg chg="del">
          <ac:chgData name="Thomas Noordeloos" userId="df9f46e9-7760-4f6a-814f-9e8180d7b46a" providerId="ADAL" clId="{ECCFDAF1-567D-4E50-ACE3-3411EFC3739F}" dt="2023-03-22T09:05:17.001" v="708" actId="478"/>
          <ac:picMkLst>
            <pc:docMk/>
            <pc:sldMk cId="1934081457" sldId="265"/>
            <ac:picMk id="1026" creationId="{ABC866FF-E365-4517-B76B-40A7E6F463A1}"/>
          </ac:picMkLst>
        </pc:picChg>
      </pc:sldChg>
      <pc:sldChg chg="modSp add mod">
        <pc:chgData name="Thomas Noordeloos" userId="df9f46e9-7760-4f6a-814f-9e8180d7b46a" providerId="ADAL" clId="{ECCFDAF1-567D-4E50-ACE3-3411EFC3739F}" dt="2023-03-22T09:18:45.146" v="714" actId="20577"/>
        <pc:sldMkLst>
          <pc:docMk/>
          <pc:sldMk cId="235131875" sldId="267"/>
        </pc:sldMkLst>
        <pc:spChg chg="mod">
          <ac:chgData name="Thomas Noordeloos" userId="df9f46e9-7760-4f6a-814f-9e8180d7b46a" providerId="ADAL" clId="{ECCFDAF1-567D-4E50-ACE3-3411EFC3739F}" dt="2023-03-22T09:18:45.146" v="714" actId="20577"/>
          <ac:spMkLst>
            <pc:docMk/>
            <pc:sldMk cId="235131875" sldId="267"/>
            <ac:spMk id="3" creationId="{FE061E99-6C24-4391-92D8-B21595584FA9}"/>
          </ac:spMkLst>
        </pc:spChg>
      </pc:sldChg>
      <pc:sldChg chg="del">
        <pc:chgData name="Thomas Noordeloos" userId="df9f46e9-7760-4f6a-814f-9e8180d7b46a" providerId="ADAL" clId="{ECCFDAF1-567D-4E50-ACE3-3411EFC3739F}" dt="2023-03-22T08:17:24.880" v="53" actId="47"/>
        <pc:sldMkLst>
          <pc:docMk/>
          <pc:sldMk cId="2423930362" sldId="268"/>
        </pc:sldMkLst>
      </pc:sldChg>
      <pc:sldChg chg="modSp add mod">
        <pc:chgData name="Thomas Noordeloos" userId="df9f46e9-7760-4f6a-814f-9e8180d7b46a" providerId="ADAL" clId="{ECCFDAF1-567D-4E50-ACE3-3411EFC3739F}" dt="2023-03-22T09:11:06.954" v="712" actId="20577"/>
        <pc:sldMkLst>
          <pc:docMk/>
          <pc:sldMk cId="2986005662" sldId="268"/>
        </pc:sldMkLst>
        <pc:spChg chg="mod">
          <ac:chgData name="Thomas Noordeloos" userId="df9f46e9-7760-4f6a-814f-9e8180d7b46a" providerId="ADAL" clId="{ECCFDAF1-567D-4E50-ACE3-3411EFC3739F}" dt="2023-03-22T09:11:06.954" v="712" actId="20577"/>
          <ac:spMkLst>
            <pc:docMk/>
            <pc:sldMk cId="2986005662" sldId="268"/>
            <ac:spMk id="2" creationId="{F8390FF1-E0CD-4EC6-A60A-28D96FA1FB39}"/>
          </ac:spMkLst>
        </pc:spChg>
      </pc:sldChg>
      <pc:sldMasterChg chg="delSldLayout">
        <pc:chgData name="Thomas Noordeloos" userId="df9f46e9-7760-4f6a-814f-9e8180d7b46a" providerId="ADAL" clId="{ECCFDAF1-567D-4E50-ACE3-3411EFC3739F}" dt="2023-03-22T08:17:24.880" v="53" actId="47"/>
        <pc:sldMasterMkLst>
          <pc:docMk/>
          <pc:sldMasterMk cId="3996255573" sldId="2147483648"/>
        </pc:sldMasterMkLst>
        <pc:sldLayoutChg chg="del">
          <pc:chgData name="Thomas Noordeloos" userId="df9f46e9-7760-4f6a-814f-9e8180d7b46a" providerId="ADAL" clId="{ECCFDAF1-567D-4E50-ACE3-3411EFC3739F}" dt="2023-03-22T08:17:24.880" v="53" actId="47"/>
          <pc:sldLayoutMkLst>
            <pc:docMk/>
            <pc:sldMasterMk cId="3996255573" sldId="2147483648"/>
            <pc:sldLayoutMk cId="214091100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22-3-2023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5</a:t>
            </a:fld>
            <a:endParaRPr lang="nl-NL"/>
          </a:p>
        </p:txBody>
      </p:sp>
    </p:spTree>
    <p:extLst>
      <p:ext uri="{BB962C8B-B14F-4D97-AF65-F5344CB8AC3E}">
        <p14:creationId xmlns:p14="http://schemas.microsoft.com/office/powerpoint/2010/main" val="337302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22-3-2023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22-3-2023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shop &amp;quot;Stap jij ook in?&amp;quot; - Ondernemend Westervoort">
            <a:extLst>
              <a:ext uri="{FF2B5EF4-FFF2-40B4-BE49-F238E27FC236}">
                <a16:creationId xmlns:a16="http://schemas.microsoft.com/office/drawing/2014/main" id="{6C0A306C-9757-4030-92F3-B08EE064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946" y="472736"/>
            <a:ext cx="7665755" cy="59125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B3544D50-ECFB-38C2-BE6B-F1D78952548A}"/>
              </a:ext>
            </a:extLst>
          </p:cNvPr>
          <p:cNvSpPr/>
          <p:nvPr/>
        </p:nvSpPr>
        <p:spPr>
          <a:xfrm rot="21412644">
            <a:off x="6340510" y="4087280"/>
            <a:ext cx="3213052" cy="769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a:xfrm rot="21395591">
            <a:off x="6039459" y="3738725"/>
            <a:ext cx="4089035" cy="1253647"/>
          </a:xfrm>
        </p:spPr>
        <p:txBody>
          <a:bodyPr>
            <a:normAutofit/>
          </a:bodyPr>
          <a:lstStyle/>
          <a:p>
            <a:r>
              <a:rPr lang="nl-NL" sz="6600" dirty="0">
                <a:solidFill>
                  <a:srgbClr val="FFC000"/>
                </a:solidFill>
                <a:latin typeface="Britannic Bold" panose="020B0903060703020204" pitchFamily="34" charset="0"/>
              </a:rPr>
              <a:t>Woensdag</a:t>
            </a:r>
          </a:p>
        </p:txBody>
      </p:sp>
    </p:spTree>
    <p:extLst>
      <p:ext uri="{BB962C8B-B14F-4D97-AF65-F5344CB8AC3E}">
        <p14:creationId xmlns:p14="http://schemas.microsoft.com/office/powerpoint/2010/main" val="2573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Workshop Woensdag</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Uitdagingen</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4353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0" indent="0">
              <a:buNone/>
            </a:pPr>
            <a:r>
              <a:rPr lang="nl-NL" sz="1800" dirty="0">
                <a:latin typeface="Arial" panose="020B0604020202020204" pitchFamily="34" charset="0"/>
                <a:cs typeface="Arial" panose="020B0604020202020204" pitchFamily="34" charset="0"/>
              </a:rPr>
              <a:t>Workshop ‘Technologie en ecologie’</a:t>
            </a:r>
          </a:p>
          <a:p>
            <a:pPr marL="0" indent="0">
              <a:buNone/>
            </a:pP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fontAlgn="auto">
              <a:lnSpc>
                <a:spcPct val="100000"/>
              </a:lnSpc>
              <a:spcBef>
                <a:spcPts val="0"/>
              </a:spcBef>
              <a:spcAft>
                <a:spcPts val="0"/>
              </a:spcAft>
              <a:buFont typeface="Wingdings" panose="05000000000000000000" pitchFamily="2" charset="2"/>
              <a:buChar char="ü"/>
              <a:defRPr/>
            </a:pPr>
            <a:r>
              <a:rPr lang="nl-NL" sz="1400" dirty="0">
                <a:solidFill>
                  <a:prstClr val="black"/>
                </a:solidFill>
                <a:latin typeface="Arial" panose="020B0604020202020204" pitchFamily="34" charset="0"/>
                <a:cs typeface="Arial" panose="020B0604020202020204" pitchFamily="34" charset="0"/>
              </a:rPr>
              <a:t>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Pyramide van technologie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solidFill>
                  <a:prstClr val="black"/>
                </a:solidFill>
                <a:latin typeface="Arial" panose="020B0604020202020204" pitchFamily="34" charset="0"/>
                <a:cs typeface="Arial" panose="020B0604020202020204" pitchFamily="34" charset="0"/>
              </a:rPr>
              <a:t> Gedragsbepalende factoren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solidFill>
                  <a:prstClr val="black"/>
                </a:solidFill>
                <a:latin typeface="Arial" panose="020B0604020202020204" pitchFamily="34" charset="0"/>
                <a:cs typeface="Arial" panose="020B0604020202020204" pitchFamily="34" charset="0"/>
              </a:rPr>
              <a:t> Next Nature Network</a:t>
            </a:r>
          </a:p>
          <a:p>
            <a:pPr marL="342900" lvl="0" indent="-342900">
              <a:spcBef>
                <a:spcPts val="200"/>
              </a:spcBef>
              <a:spcAft>
                <a:spcPts val="200"/>
              </a:spcAft>
              <a:buFont typeface="Symbol" panose="05050102010706020507" pitchFamily="18" charset="2"/>
              <a:buChar char=""/>
              <a:tabLst>
                <a:tab pos="180340" algn="l"/>
              </a:tabLst>
            </a:pP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latin typeface="Arial" panose="020B0604020202020204" pitchFamily="34" charset="0"/>
                <a:cs typeface="Arial" panose="020B0604020202020204" pitchFamily="34" charset="0"/>
              </a:rPr>
              <a:t>Workshop ‘Design Thinking (deel 2)</a:t>
            </a:r>
          </a:p>
          <a:p>
            <a:pPr marL="0" indent="0">
              <a:buNone/>
            </a:pPr>
            <a:endParaRPr lang="nl-NL"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 Welke oplossingen zijn mogelijk?</a:t>
            </a:r>
          </a:p>
          <a:p>
            <a:pPr marL="0" indent="0" fontAlgn="auto">
              <a:lnSpc>
                <a:spcPct val="100000"/>
              </a:lnSpc>
              <a:spcBef>
                <a:spcPts val="0"/>
              </a:spcBef>
              <a:spcAft>
                <a:spcPts val="0"/>
              </a:spcAft>
              <a:buFont typeface="Wingdings" panose="05000000000000000000" pitchFamily="2" charset="2"/>
              <a:buChar char="ü"/>
              <a:defRPr/>
            </a:pPr>
            <a:r>
              <a:rPr lang="nl-NL" sz="1400" dirty="0">
                <a:latin typeface="Arial" panose="020B0604020202020204" pitchFamily="34" charset="0"/>
                <a:cs typeface="Arial" panose="020B0604020202020204" pitchFamily="34" charset="0"/>
              </a:rPr>
              <a:t> Hoe zouden oplossingen in de praktijk kunnen werken?</a:t>
            </a:r>
          </a:p>
          <a:p>
            <a:pPr marL="0" indent="0" fontAlgn="auto">
              <a:lnSpc>
                <a:spcPct val="100000"/>
              </a:lnSpc>
              <a:spcBef>
                <a:spcPts val="0"/>
              </a:spcBef>
              <a:spcAft>
                <a:spcPts val="0"/>
              </a:spcAft>
              <a:buFont typeface="Wingdings" panose="05000000000000000000" pitchFamily="2" charset="2"/>
              <a:buChar char="ü"/>
              <a:defRPr/>
            </a:pPr>
            <a:r>
              <a:rPr lang="nl-NL" sz="1400" dirty="0">
                <a:latin typeface="Arial" panose="020B0604020202020204" pitchFamily="34" charset="0"/>
                <a:cs typeface="Arial" panose="020B0604020202020204" pitchFamily="34" charset="0"/>
              </a:rPr>
              <a:t> Welke ‘</a:t>
            </a:r>
            <a:r>
              <a:rPr lang="nl-NL" sz="1400" dirty="0" err="1">
                <a:latin typeface="Arial" panose="020B0604020202020204" pitchFamily="34" charset="0"/>
                <a:cs typeface="Arial" panose="020B0604020202020204" pitchFamily="34" charset="0"/>
              </a:rPr>
              <a:t>problem</a:t>
            </a:r>
            <a:r>
              <a:rPr lang="nl-NL" sz="1400" dirty="0">
                <a:latin typeface="Arial" panose="020B0604020202020204" pitchFamily="34" charset="0"/>
                <a:cs typeface="Arial" panose="020B0604020202020204" pitchFamily="34" charset="0"/>
              </a:rPr>
              <a:t>/solution’ fit heb je gevonden?</a:t>
            </a:r>
          </a:p>
          <a:p>
            <a:pPr marL="0" indent="0" fontAlgn="auto">
              <a:lnSpc>
                <a:spcPct val="100000"/>
              </a:lnSpc>
              <a:spcBef>
                <a:spcPts val="0"/>
              </a:spcBef>
              <a:spcAft>
                <a:spcPts val="0"/>
              </a:spcAft>
              <a:buFont typeface="Wingdings" panose="05000000000000000000" pitchFamily="2" charset="2"/>
              <a:buChar char="ü"/>
              <a:defRPr/>
            </a:pPr>
            <a:endParaRPr lang="nl-NL"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spcBef>
                <a:spcPts val="200"/>
              </a:spcBef>
              <a:spcAft>
                <a:spcPts val="200"/>
              </a:spcAft>
              <a:buNone/>
              <a:tabLst>
                <a:tab pos="180340" algn="l"/>
              </a:tabLst>
            </a:pPr>
            <a:endParaRPr lang="nl-NL" sz="14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168658764"/>
              </p:ext>
            </p:extLst>
          </p:nvPr>
        </p:nvGraphicFramePr>
        <p:xfrm>
          <a:off x="2456605" y="6153059"/>
          <a:ext cx="6612039"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chemeClr val="bg2">
                              <a:lumMod val="90000"/>
                            </a:schemeClr>
                          </a:solidFill>
                          <a:latin typeface="+mn-lt"/>
                          <a:ea typeface="+mn-ea"/>
                          <a:cs typeface="+mn-cs"/>
                        </a:rPr>
                        <a:t>Week 4</a:t>
                      </a:r>
                    </a:p>
                  </a:txBody>
                  <a:tcPr anchor="ctr"/>
                </a:tc>
                <a:tc>
                  <a:txBody>
                    <a:bodyPr/>
                    <a:lstStyle/>
                    <a:p>
                      <a:pPr algn="ctr"/>
                      <a:r>
                        <a:rPr lang="nl-NL" sz="1200" b="1" kern="1200" dirty="0">
                          <a:solidFill>
                            <a:schemeClr val="bg2">
                              <a:lumMod val="90000"/>
                            </a:schemeClr>
                          </a:solidFill>
                          <a:latin typeface="+mn-lt"/>
                          <a:ea typeface="+mn-ea"/>
                          <a:cs typeface="+mn-cs"/>
                        </a:rPr>
                        <a:t>Week 5</a:t>
                      </a:r>
                    </a:p>
                  </a:txBody>
                  <a:tcPr anchor="ctr"/>
                </a:tc>
                <a:tc>
                  <a:txBody>
                    <a:bodyPr/>
                    <a:lstStyle/>
                    <a:p>
                      <a:pPr algn="ctr"/>
                      <a:r>
                        <a:rPr lang="nl-NL" sz="1200" b="1" kern="1200" dirty="0">
                          <a:solidFill>
                            <a:srgbClr val="000644"/>
                          </a:solidFill>
                          <a:latin typeface="+mn-lt"/>
                          <a:ea typeface="+mn-ea"/>
                          <a:cs typeface="+mn-cs"/>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q"/>
            </a:pPr>
            <a:r>
              <a:rPr lang="nl-NL" sz="1200" dirty="0">
                <a:solidFill>
                  <a:schemeClr val="bg1">
                    <a:lumMod val="65000"/>
                  </a:schemeClr>
                </a:solidFill>
                <a:latin typeface="Arial"/>
                <a:cs typeface="Arial"/>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Voorbereiding feedback </a:t>
            </a:r>
            <a:r>
              <a:rPr lang="nl-NL" dirty="0" err="1"/>
              <a:t>friends</a:t>
            </a:r>
            <a:r>
              <a:rPr lang="nl-NL" dirty="0"/>
              <a:t> LA 2</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5844621" cy="3570208"/>
          </a:xfrm>
          <a:prstGeom prst="rect">
            <a:avLst/>
          </a:prstGeom>
          <a:noFill/>
        </p:spPr>
        <p:txBody>
          <a:bodyPr wrap="square" rtlCol="0">
            <a:spAutoFit/>
          </a:bodyPr>
          <a:lstStyle/>
          <a:p>
            <a:r>
              <a:rPr lang="nl-NL" sz="1700" b="1" dirty="0">
                <a:solidFill>
                  <a:srgbClr val="0070C0"/>
                </a:solidFill>
              </a:rPr>
              <a:t>LA 2 Trends &amp; Ontwikkelingen</a:t>
            </a:r>
          </a:p>
          <a:p>
            <a:pPr marL="171450" indent="-171450" eaLnBrk="0" hangingPunct="0">
              <a:buFont typeface="Arial" panose="020B0604020202020204" pitchFamily="34" charset="0"/>
              <a:buChar char="•"/>
            </a:pPr>
            <a:r>
              <a:rPr lang="nl-NL" sz="1800" dirty="0"/>
              <a:t>Je kunt onderzoek doen naar de maatschappelijke trends en ontwikkelingen op het gebied van afval en reststromen in de stad.</a:t>
            </a:r>
          </a:p>
          <a:p>
            <a:pPr marL="171450" indent="-171450" eaLnBrk="0" hangingPunct="0">
              <a:buFont typeface="Arial" panose="020B0604020202020204" pitchFamily="34" charset="0"/>
              <a:buChar char="•"/>
            </a:pPr>
            <a:r>
              <a:rPr lang="nl-NL" sz="1800" dirty="0"/>
              <a:t>Je kunt voorbeelden geven van trends en ontwikkelingen (T&amp;O) op het gebied van afval en reststromen in de stad.</a:t>
            </a:r>
          </a:p>
          <a:p>
            <a:endParaRPr lang="nl-NL" sz="1700" dirty="0"/>
          </a:p>
          <a:p>
            <a:r>
              <a:rPr lang="nl-NL" sz="1700" b="1" dirty="0">
                <a:solidFill>
                  <a:srgbClr val="0070C0"/>
                </a:solidFill>
              </a:rPr>
              <a:t>Tijdstip – locatie </a:t>
            </a:r>
          </a:p>
          <a:p>
            <a:r>
              <a:rPr lang="nl-NL" sz="1700" b="1" dirty="0"/>
              <a:t>10:30</a:t>
            </a:r>
            <a:r>
              <a:rPr lang="nl-NL" sz="1700" dirty="0"/>
              <a:t> LS / SW – lokaal 7</a:t>
            </a:r>
          </a:p>
          <a:p>
            <a:r>
              <a:rPr lang="nl-NL" sz="1700" b="1" dirty="0"/>
              <a:t>11:15 </a:t>
            </a:r>
            <a:r>
              <a:rPr lang="nl-NL" sz="1700" dirty="0"/>
              <a:t>CE/ VT – lokaal 7</a:t>
            </a:r>
          </a:p>
          <a:p>
            <a:endParaRPr lang="nl-NL" sz="1700" dirty="0"/>
          </a:p>
          <a:p>
            <a:r>
              <a:rPr lang="nl-NL" sz="1700" b="1" dirty="0">
                <a:solidFill>
                  <a:srgbClr val="0070C0"/>
                </a:solidFill>
              </a:rPr>
              <a:t>Duur</a:t>
            </a:r>
          </a:p>
          <a:p>
            <a:r>
              <a:rPr lang="nl-NL" sz="1700" dirty="0"/>
              <a:t>45 minuten</a:t>
            </a:r>
          </a:p>
        </p:txBody>
      </p:sp>
      <p:pic>
        <p:nvPicPr>
          <p:cNvPr id="4" name="Picture 2" descr="Van feedback naar vertrouwen: tips en vuistregels">
            <a:extLst>
              <a:ext uri="{FF2B5EF4-FFF2-40B4-BE49-F238E27FC236}">
                <a16:creationId xmlns:a16="http://schemas.microsoft.com/office/drawing/2014/main" id="{ADACA459-52BC-01D9-9098-6BABA053F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838" y="1976665"/>
            <a:ext cx="3672522" cy="280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8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5844621" cy="5062924"/>
          </a:xfrm>
          <a:prstGeom prst="rect">
            <a:avLst/>
          </a:prstGeom>
          <a:noFill/>
        </p:spPr>
        <p:txBody>
          <a:bodyPr wrap="square" rtlCol="0">
            <a:spAutoFit/>
          </a:bodyPr>
          <a:lstStyle/>
          <a:p>
            <a:r>
              <a:rPr lang="nl-NL" sz="1700" b="1" dirty="0">
                <a:solidFill>
                  <a:srgbClr val="0070C0"/>
                </a:solidFill>
              </a:rPr>
              <a:t>Technologie en ecologie</a:t>
            </a:r>
          </a:p>
          <a:p>
            <a:r>
              <a:rPr lang="nl-NL" sz="1700" dirty="0">
                <a:solidFill>
                  <a:srgbClr val="212121"/>
                </a:solidFill>
              </a:rPr>
              <a:t>Een ontwikkeling van de 4</a:t>
            </a:r>
            <a:r>
              <a:rPr lang="nl-NL" sz="1700" baseline="30000" dirty="0">
                <a:solidFill>
                  <a:srgbClr val="212121"/>
                </a:solidFill>
              </a:rPr>
              <a:t>e</a:t>
            </a:r>
            <a:r>
              <a:rPr lang="nl-NL" sz="1700" dirty="0">
                <a:solidFill>
                  <a:srgbClr val="212121"/>
                </a:solidFill>
              </a:rPr>
              <a:t> industriële revolutie is dat werelden samenkomen. Hoog tijd dat ook de mens beter gaat samenwerken met natuur en technologie omarmt. Tijdens deze workshop nemen we je mee in deze ontwikkeling. </a:t>
            </a:r>
            <a:endParaRPr lang="nl-NL" sz="1700" dirty="0"/>
          </a:p>
          <a:p>
            <a:endParaRPr lang="nl-NL" sz="1700" dirty="0"/>
          </a:p>
          <a:p>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pPr marL="285750" indent="-285750">
              <a:buFont typeface="Arial" panose="020B0604020202020204" pitchFamily="34" charset="0"/>
              <a:buChar char="•"/>
            </a:pPr>
            <a:r>
              <a:rPr lang="nl-NL" sz="1700" dirty="0"/>
              <a:t>Kennistoets</a:t>
            </a:r>
          </a:p>
          <a:p>
            <a:endParaRPr lang="nl-NL" sz="1700" b="1" dirty="0"/>
          </a:p>
          <a:p>
            <a:r>
              <a:rPr lang="nl-NL" sz="1700" b="1" dirty="0">
                <a:solidFill>
                  <a:srgbClr val="0070C0"/>
                </a:solidFill>
              </a:rPr>
              <a:t>Tijdstip - locatie</a:t>
            </a:r>
          </a:p>
          <a:p>
            <a:r>
              <a:rPr lang="nl-NL" sz="1700" b="1" dirty="0"/>
              <a:t>10:30</a:t>
            </a:r>
            <a:r>
              <a:rPr lang="nl-NL" sz="1700" dirty="0"/>
              <a:t> of </a:t>
            </a:r>
            <a:r>
              <a:rPr lang="nl-NL" sz="1700" b="1" dirty="0"/>
              <a:t>11:15</a:t>
            </a:r>
          </a:p>
          <a:p>
            <a:endParaRPr lang="nl-NL" sz="1700" dirty="0"/>
          </a:p>
          <a:p>
            <a:r>
              <a:rPr lang="nl-NL" sz="1700" b="1" dirty="0">
                <a:solidFill>
                  <a:srgbClr val="0070C0"/>
                </a:solidFill>
              </a:rPr>
              <a:t>Duur</a:t>
            </a:r>
          </a:p>
          <a:p>
            <a:r>
              <a:rPr lang="nl-NL" sz="1700" dirty="0"/>
              <a:t>45 minuten</a:t>
            </a:r>
          </a:p>
        </p:txBody>
      </p:sp>
      <p:pic>
        <p:nvPicPr>
          <p:cNvPr id="1026" name="Picture 2">
            <a:extLst>
              <a:ext uri="{FF2B5EF4-FFF2-40B4-BE49-F238E27FC236}">
                <a16:creationId xmlns:a16="http://schemas.microsoft.com/office/drawing/2014/main" id="{ABC866FF-E365-4517-B76B-40A7E6F4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56194" y="1898694"/>
            <a:ext cx="5230834" cy="3487223"/>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600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9" y="1583704"/>
            <a:ext cx="5854669" cy="4770537"/>
          </a:xfrm>
          <a:prstGeom prst="rect">
            <a:avLst/>
          </a:prstGeom>
          <a:noFill/>
        </p:spPr>
        <p:txBody>
          <a:bodyPr wrap="square" rtlCol="0">
            <a:spAutoFit/>
          </a:bodyPr>
          <a:lstStyle/>
          <a:p>
            <a:r>
              <a:rPr lang="nl-NL" sz="1600" dirty="0">
                <a:solidFill>
                  <a:srgbClr val="0070C0"/>
                </a:solidFill>
                <a:latin typeface="Calibri" panose="020F0502020204030204" pitchFamily="34" charset="0"/>
                <a:cs typeface="Calibri" panose="020F0502020204030204" pitchFamily="34" charset="0"/>
              </a:rPr>
              <a:t>Design Thinking (deel 2)</a:t>
            </a:r>
          </a:p>
          <a:p>
            <a:pPr algn="just"/>
            <a:r>
              <a:rPr lang="nl-NL" sz="1600" dirty="0">
                <a:latin typeface="Calibri" panose="020F0502020204030204" pitchFamily="34" charset="0"/>
                <a:ea typeface="+mj-ea"/>
                <a:cs typeface="Calibri" panose="020F0502020204030204" pitchFamily="34" charset="0"/>
              </a:rPr>
              <a:t>Design Thinking is een methode om complexe problemen op te lossen. In verschillende stappen onderzoek je eerst de uitdaging, genereer je ideeën en kom je uiteindelijk tot een prototype van de oplossing. Het visiedocument is op deze manier opgebouwd en deze workshop kan je helpen om tot een innovatieve visie van de stad van de toekomst te komen. In het tweede deel van deze workshop kijken we naar mogelijke oplossingen en het verbeelden hiervan.  </a:t>
            </a:r>
          </a:p>
          <a:p>
            <a:pPr algn="just"/>
            <a:endParaRPr lang="nl-NL" sz="1600" dirty="0">
              <a:latin typeface="Calibri" panose="020F0502020204030204" pitchFamily="34" charset="0"/>
              <a:cs typeface="Calibri" panose="020F0502020204030204" pitchFamily="34" charset="0"/>
            </a:endParaRPr>
          </a:p>
          <a:p>
            <a:pPr algn="just"/>
            <a:r>
              <a:rPr lang="nl-NL" sz="1600" dirty="0">
                <a:solidFill>
                  <a:srgbClr val="0070C0"/>
                </a:solidFill>
                <a:latin typeface="Calibri" panose="020F0502020204030204" pitchFamily="34" charset="0"/>
                <a:cs typeface="Calibri" panose="020F0502020204030204" pitchFamily="34" charset="0"/>
              </a:rPr>
              <a:t>Toepassing</a:t>
            </a:r>
          </a:p>
          <a:p>
            <a:pPr algn="just"/>
            <a:r>
              <a:rPr lang="nl-NL" sz="1600" dirty="0">
                <a:latin typeface="Calibri" panose="020F0502020204030204" pitchFamily="34" charset="0"/>
                <a:cs typeface="Calibri" panose="020F0502020204030204" pitchFamily="34" charset="0"/>
              </a:rPr>
              <a:t>Te gebruiken voor:</a:t>
            </a:r>
          </a:p>
          <a:p>
            <a:pPr marL="228600" indent="-228600" algn="just">
              <a:buFont typeface="Arial" panose="020B0604020202020204" pitchFamily="34" charset="0"/>
              <a:buChar char="•"/>
            </a:pPr>
            <a:r>
              <a:rPr lang="nl-NL" sz="1600" i="1" dirty="0"/>
              <a:t>Het visiedocument</a:t>
            </a:r>
          </a:p>
          <a:p>
            <a:pPr algn="just"/>
            <a:endParaRPr lang="nl-NL" sz="1600" dirty="0">
              <a:latin typeface="Calibri" panose="020F0502020204030204" pitchFamily="34" charset="0"/>
              <a:cs typeface="Calibri" panose="020F0502020204030204" pitchFamily="34" charset="0"/>
            </a:endParaRPr>
          </a:p>
          <a:p>
            <a:pPr algn="just"/>
            <a:r>
              <a:rPr lang="nl-NL" sz="1600" dirty="0">
                <a:solidFill>
                  <a:srgbClr val="0070C0"/>
                </a:solidFill>
                <a:latin typeface="Calibri" panose="020F0502020204030204" pitchFamily="34" charset="0"/>
                <a:cs typeface="Calibri" panose="020F0502020204030204" pitchFamily="34" charset="0"/>
              </a:rPr>
              <a:t>Tijdstip - locatie</a:t>
            </a:r>
          </a:p>
          <a:p>
            <a:pPr algn="just"/>
            <a:r>
              <a:rPr lang="nl-NL" sz="1600" dirty="0">
                <a:latin typeface="Calibri" panose="020F0502020204030204" pitchFamily="34" charset="0"/>
                <a:cs typeface="Calibri" panose="020F0502020204030204" pitchFamily="34" charset="0"/>
              </a:rPr>
              <a:t>12:45 - lokaal 7 </a:t>
            </a:r>
          </a:p>
          <a:p>
            <a:pPr algn="just"/>
            <a:endParaRPr lang="nl-NL" sz="1600" dirty="0">
              <a:solidFill>
                <a:srgbClr val="0070C0"/>
              </a:solidFill>
              <a:latin typeface="Calibri" panose="020F0502020204030204" pitchFamily="34" charset="0"/>
              <a:cs typeface="Calibri" panose="020F0502020204030204" pitchFamily="34" charset="0"/>
            </a:endParaRPr>
          </a:p>
          <a:p>
            <a:pPr algn="just"/>
            <a:r>
              <a:rPr lang="nl-NL" sz="1600" dirty="0">
                <a:solidFill>
                  <a:srgbClr val="0070C0"/>
                </a:solidFill>
              </a:rPr>
              <a:t>Duur</a:t>
            </a:r>
          </a:p>
          <a:p>
            <a:pPr algn="just"/>
            <a:r>
              <a:rPr lang="nl-NL" sz="1600" dirty="0"/>
              <a:t>45 minuten</a:t>
            </a:r>
          </a:p>
          <a:p>
            <a:pPr algn="just"/>
            <a:endParaRPr lang="nl-NL" sz="1600" dirty="0">
              <a:latin typeface="Calibri" panose="020F0502020204030204" pitchFamily="34" charset="0"/>
              <a:cs typeface="Calibri" panose="020F0502020204030204" pitchFamily="34" charset="0"/>
            </a:endParaRPr>
          </a:p>
        </p:txBody>
      </p:sp>
      <p:pic>
        <p:nvPicPr>
          <p:cNvPr id="4" name="Complete DDD Process 2021.png" descr="Complete DDD Process 2021.png">
            <a:extLst>
              <a:ext uri="{FF2B5EF4-FFF2-40B4-BE49-F238E27FC236}">
                <a16:creationId xmlns:a16="http://schemas.microsoft.com/office/drawing/2014/main" id="{E22EB94D-C471-8F3D-E58C-187FF1921669}"/>
              </a:ext>
            </a:extLst>
          </p:cNvPr>
          <p:cNvPicPr>
            <a:picLocks noChangeAspect="1"/>
          </p:cNvPicPr>
          <p:nvPr/>
        </p:nvPicPr>
        <p:blipFill>
          <a:blip r:embed="rId3"/>
          <a:stretch>
            <a:fillRect/>
          </a:stretch>
        </p:blipFill>
        <p:spPr>
          <a:xfrm>
            <a:off x="6692870" y="1253351"/>
            <a:ext cx="5302469" cy="4577671"/>
          </a:xfrm>
          <a:prstGeom prst="rect">
            <a:avLst/>
          </a:prstGeom>
          <a:ln w="12700">
            <a:miter lim="400000"/>
          </a:ln>
        </p:spPr>
      </p:pic>
    </p:spTree>
    <p:extLst>
      <p:ext uri="{BB962C8B-B14F-4D97-AF65-F5344CB8AC3E}">
        <p14:creationId xmlns:p14="http://schemas.microsoft.com/office/powerpoint/2010/main" val="2351318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3E909EEC-0705-4D46-ADB5-4F3617CCF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522</TotalTime>
  <Words>356</Words>
  <Application>Microsoft Office PowerPoint</Application>
  <PresentationFormat>Breedbeeld</PresentationFormat>
  <Paragraphs>78</Paragraphs>
  <Slides>5</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Arial</vt:lpstr>
      <vt:lpstr>Britannic Bold</vt:lpstr>
      <vt:lpstr>Calibri</vt:lpstr>
      <vt:lpstr>Calibri Light</vt:lpstr>
      <vt:lpstr>Symbol</vt:lpstr>
      <vt:lpstr>Wingdings</vt:lpstr>
      <vt:lpstr>Kantoorthema</vt:lpstr>
      <vt:lpstr>Woensdag</vt:lpstr>
      <vt:lpstr>PowerPoint-presentatie</vt:lpstr>
      <vt:lpstr>Voorbereiding feedback friends LA 2</vt:lpstr>
      <vt:lpstr>Workshop woensdag</vt:lpstr>
      <vt:lpstr>Workshop woensdag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14</cp:revision>
  <dcterms:created xsi:type="dcterms:W3CDTF">2021-07-07T07:37:45Z</dcterms:created>
  <dcterms:modified xsi:type="dcterms:W3CDTF">2023-03-22T09:18:49Z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